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334" r:id="rId6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XT Pekonen Onni" initials="E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C"/>
    <a:srgbClr val="CCE7F0"/>
    <a:srgbClr val="365ABD"/>
    <a:srgbClr val="00A9E0"/>
    <a:srgbClr val="7AD7F4"/>
    <a:srgbClr val="077BC0"/>
    <a:srgbClr val="FFFFFF"/>
    <a:srgbClr val="EBF6F9"/>
    <a:srgbClr val="DCDCDC"/>
    <a:srgbClr val="D7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826" autoAdjust="0"/>
  </p:normalViewPr>
  <p:slideViewPr>
    <p:cSldViewPr showGuides="1">
      <p:cViewPr>
        <p:scale>
          <a:sx n="162" d="100"/>
          <a:sy n="162" d="100"/>
        </p:scale>
        <p:origin x="-168" y="-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558" y="-102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28.5.2019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28.5.2019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4538"/>
            <a:ext cx="66135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812800" y="2571750"/>
            <a:ext cx="5559400" cy="1231432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812800" y="3920561"/>
            <a:ext cx="5559400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923678"/>
            <a:ext cx="5855530" cy="1114418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147814"/>
            <a:ext cx="585553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t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347864" y="323850"/>
            <a:ext cx="5402437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Rectangle 2"/>
          <p:cNvSpPr/>
          <p:nvPr userDrawn="1"/>
        </p:nvSpPr>
        <p:spPr>
          <a:xfrm>
            <a:off x="395288" y="323850"/>
            <a:ext cx="2952576" cy="449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1560" y="540982"/>
            <a:ext cx="2592288" cy="2887616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611560" y="3705357"/>
            <a:ext cx="2576728" cy="102745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10" y="1324446"/>
            <a:ext cx="2286144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</a:rPr>
              <a:t>VN.FI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763688" y="1707654"/>
            <a:ext cx="684076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28.5.2019</a:t>
            </a:fld>
            <a:endParaRPr lang="fi-FI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691680" y="2715766"/>
            <a:ext cx="6408712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63688" y="2787774"/>
            <a:ext cx="6769100" cy="649287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4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ä lait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91680" y="1410997"/>
            <a:ext cx="6912768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691680" y="235340"/>
            <a:ext cx="6912768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28.5.2019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 numCol="2" spcCol="360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</a:rPr>
              <a:t>VN.FI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4826496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</a:rPr>
              <a:t>VN.FI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56176" y="1419621"/>
            <a:ext cx="2448074" cy="3371453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62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iso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995686"/>
            <a:ext cx="3602360" cy="280831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3602360" cy="15443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</a:rPr>
              <a:t>VN.FI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076056" y="267494"/>
            <a:ext cx="3528194" cy="4523581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68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32040" y="3723879"/>
            <a:ext cx="3672408" cy="1152128"/>
          </a:xfrm>
        </p:spPr>
        <p:txBody>
          <a:bodyPr tIns="144000" numCol="1" spcCol="36000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804862" indent="0">
              <a:buNone/>
              <a:defRPr sz="1100"/>
            </a:lvl3pPr>
            <a:lvl4pPr marL="987425" indent="0">
              <a:buNone/>
              <a:defRPr sz="1100"/>
            </a:lvl4pPr>
            <a:lvl5pPr marL="1168400" indent="0">
              <a:buNone/>
              <a:defRPr sz="11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3723877"/>
            <a:ext cx="3602360" cy="1059549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>
                <a:solidFill>
                  <a:schemeClr val="bg1"/>
                </a:solidFill>
              </a:rPr>
              <a:t>VN.FI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115616" y="331648"/>
            <a:ext cx="7488634" cy="3176206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445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  <p:sldLayoutId id="2147483676" r:id="rId3"/>
    <p:sldLayoutId id="2147483686" r:id="rId4"/>
    <p:sldLayoutId id="2147483685" r:id="rId5"/>
    <p:sldLayoutId id="2147483677" r:id="rId6"/>
    <p:sldLayoutId id="2147483678" r:id="rId7"/>
    <p:sldLayoutId id="2147483679" r:id="rId8"/>
    <p:sldLayoutId id="2147483680" r:id="rId9"/>
    <p:sldLayoutId id="2147483675" r:id="rId10"/>
    <p:sldLayoutId id="214748366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047069"/>
              </p:ext>
            </p:extLst>
          </p:nvPr>
        </p:nvGraphicFramePr>
        <p:xfrm>
          <a:off x="107504" y="376426"/>
          <a:ext cx="8928992" cy="464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2329056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72648519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610286817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1282612783"/>
                    </a:ext>
                  </a:extLst>
                </a:gridCol>
              </a:tblGrid>
              <a:tr h="380860">
                <a:tc>
                  <a:txBody>
                    <a:bodyPr/>
                    <a:lstStyle/>
                    <a:p>
                      <a:r>
                        <a:rPr lang="fi-FI" sz="1000" b="0" dirty="0" err="1" smtClean="0"/>
                        <a:t>Presidency</a:t>
                      </a:r>
                      <a:r>
                        <a:rPr lang="fi-FI" sz="1000" b="0" dirty="0" smtClean="0"/>
                        <a:t> </a:t>
                      </a:r>
                      <a:r>
                        <a:rPr lang="fi-FI" sz="1000" b="0" dirty="0" err="1" smtClean="0"/>
                        <a:t>period</a:t>
                      </a:r>
                      <a:endParaRPr lang="fi-FI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="1" dirty="0" smtClean="0"/>
                        <a:t>I Digitalization and innovation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 smtClean="0"/>
                        <a:t>II </a:t>
                      </a:r>
                      <a:r>
                        <a:rPr lang="en-US" sz="1000" b="1" dirty="0" smtClean="0"/>
                        <a:t>Ethics and organizational culture</a:t>
                      </a:r>
                      <a:br>
                        <a:rPr lang="en-US" sz="1000" b="1" dirty="0" smtClean="0"/>
                      </a:br>
                      <a:endParaRPr lang="fi-FI" sz="1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="1" dirty="0" smtClean="0"/>
                        <a:t>III </a:t>
                      </a:r>
                      <a:r>
                        <a:rPr lang="en-GB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Future-oriented strategic, efficient </a:t>
                      </a:r>
                      <a:br>
                        <a:rPr lang="en-GB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effective HRM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7797868"/>
                  </a:ext>
                </a:extLst>
              </a:tr>
              <a:tr h="1591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FINLAND</a:t>
                      </a:r>
                      <a:br>
                        <a:rPr lang="fi-FI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i-FI" sz="600" b="0" i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fi-FI" sz="600" b="0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fi-FI" sz="600" b="0" i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fi-FI" sz="600" b="0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600" b="0" i="1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 as basis for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innovations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Innovations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h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orizontal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cooperation in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data-driven decision making, evidence-based policy-making and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digital, customer-focused</a:t>
                      </a:r>
                      <a:r>
                        <a:rPr lang="en-GB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delivery require trust between different actors. </a:t>
                      </a:r>
                      <a:endParaRPr lang="fi-FI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use of artificial intelligence and robotics in customer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esults: </a:t>
                      </a:r>
                      <a:b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briefs, workshop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 as basis for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 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</a:t>
                      </a:r>
                      <a:endParaRPr lang="en-GB" sz="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Towards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ethically sound, courageous and value-driven leadership for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Ethics in the workplace: building a culture of integrity and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esults: </a:t>
                      </a:r>
                      <a:b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briefs, workshop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 as basis for effective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HRM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use of artificial intelligence and robotics in HR and in internal service delivery in government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E-learning/digital learning in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esults: </a:t>
                      </a:r>
                      <a:b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briefs, workshop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1119364"/>
                  </a:ext>
                </a:extLst>
              </a:tr>
              <a:tr h="1552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CROATIA</a:t>
                      </a:r>
                      <a:br>
                        <a:rPr lang="fi-FI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i-FI" sz="600" b="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Jan.</a:t>
                      </a:r>
                      <a:r>
                        <a:rPr lang="fi-FI" sz="600" b="0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fi-FI" sz="600" b="0" i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</a:t>
                      </a:r>
                      <a:r>
                        <a:rPr lang="fi-FI" sz="600" b="0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fi-FI" sz="600" b="0" i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600" b="0" i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i-FI" sz="9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Enhancing</a:t>
                      </a:r>
                      <a:r>
                        <a:rPr lang="hr-H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trust </a:t>
                      </a:r>
                      <a:r>
                        <a:rPr lang="hr-HR" sz="9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hr-H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hr-H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administration</a:t>
                      </a:r>
                      <a:r>
                        <a:rPr lang="hr-H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</a:t>
                      </a:r>
                      <a:endParaRPr lang="hr-HR" sz="9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complex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citizens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businesses</a:t>
                      </a:r>
                      <a:endParaRPr lang="hr-HR" sz="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technologies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administration</a:t>
                      </a:r>
                      <a:endParaRPr lang="hr-HR" sz="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esults: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summaries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briefs, workshop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exchange</a:t>
                      </a:r>
                      <a:endParaRPr lang="en-GB" sz="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900" dirty="0" err="1" smtClean="0">
                          <a:solidFill>
                            <a:schemeClr val="tx1"/>
                          </a:solidFill>
                        </a:rPr>
                        <a:t>Enhancing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trust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administration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through</a:t>
                      </a:r>
                      <a:endParaRPr lang="hr-H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Implementation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innovative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tools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ethics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infrastructure</a:t>
                      </a:r>
                      <a:endParaRPr lang="hr-H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Management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employee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wellbeing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r-HR" sz="900" baseline="0" dirty="0" smtClean="0">
                          <a:solidFill>
                            <a:schemeClr val="tx1"/>
                          </a:solidFill>
                        </a:rPr>
                        <a:t> civil </a:t>
                      </a:r>
                      <a:r>
                        <a:rPr lang="hr-HR" sz="900" baseline="0" dirty="0" err="1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endParaRPr lang="hr-H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esults: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summaries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briefs, workshop</a:t>
                      </a:r>
                      <a:r>
                        <a:rPr lang="en-GB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experience </a:t>
                      </a:r>
                      <a:r>
                        <a:rPr lang="hr-H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exchange</a:t>
                      </a:r>
                      <a:endParaRPr lang="en-GB" sz="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r-HR" sz="1000" dirty="0" err="1" smtClean="0">
                          <a:solidFill>
                            <a:schemeClr val="tx1"/>
                          </a:solidFill>
                        </a:rPr>
                        <a:t>Dealing</a:t>
                      </a:r>
                      <a:r>
                        <a:rPr lang="hr-HR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challenges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achieving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efficient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effective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HRM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by</a:t>
                      </a:r>
                      <a:endParaRPr lang="hr-HR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000" dirty="0" err="1" smtClean="0">
                          <a:solidFill>
                            <a:schemeClr val="tx1"/>
                          </a:solidFill>
                        </a:rPr>
                        <a:t>Tackling</a:t>
                      </a:r>
                      <a:r>
                        <a:rPr lang="hr-HR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r-HR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dirty="0" err="1" smtClean="0">
                          <a:solidFill>
                            <a:schemeClr val="tx1"/>
                          </a:solidFill>
                        </a:rPr>
                        <a:t>challenge</a:t>
                      </a:r>
                      <a:r>
                        <a:rPr lang="hr-HR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employment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retention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civil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endParaRPr lang="hr-HR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Strategic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workforce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planning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capacity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building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1000" baseline="0" dirty="0" err="1" smtClean="0">
                          <a:solidFill>
                            <a:schemeClr val="tx1"/>
                          </a:solidFill>
                        </a:rPr>
                        <a:t>until</a:t>
                      </a:r>
                      <a:r>
                        <a:rPr lang="hr-HR" sz="1000" baseline="0" dirty="0" smtClean="0">
                          <a:solidFill>
                            <a:schemeClr val="tx1"/>
                          </a:solidFill>
                        </a:rPr>
                        <a:t> 2030.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esults: </a:t>
                      </a:r>
                      <a:r>
                        <a:rPr lang="hr-H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</a:t>
                      </a:r>
                      <a:r>
                        <a:rPr lang="hr-H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summaries</a:t>
                      </a:r>
                      <a:r>
                        <a:rPr lang="hr-H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briefs, workshop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</a:t>
                      </a:r>
                      <a:r>
                        <a:rPr lang="hr-H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experience </a:t>
                      </a:r>
                      <a:r>
                        <a:rPr lang="hr-H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exchange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6514600"/>
                  </a:ext>
                </a:extLst>
              </a:tr>
              <a:tr h="1038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  <a:br>
                        <a:rPr lang="fi-FI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i-FI" sz="600" b="0" i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fi-FI" sz="600" b="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fi-FI" sz="600" b="0" i="1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fi-FI" sz="600" b="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900" b="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fi-FI" sz="900" b="0" i="1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progress</a:t>
                      </a:r>
                      <a:endParaRPr lang="fi-FI" sz="900" b="0" i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i-FI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8472754"/>
                  </a:ext>
                </a:extLst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 flipH="1">
            <a:off x="35496" y="4939789"/>
            <a:ext cx="9217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Rolling </a:t>
            </a:r>
            <a:r>
              <a:rPr lang="en-US" sz="800" dirty="0" err="1" smtClean="0"/>
              <a:t>Programme</a:t>
            </a:r>
            <a:r>
              <a:rPr lang="en-US" sz="800" dirty="0" smtClean="0"/>
              <a:t> is updated during each </a:t>
            </a:r>
            <a:r>
              <a:rPr lang="en-US" sz="800" dirty="0" err="1" smtClean="0"/>
              <a:t>Presidendy</a:t>
            </a:r>
            <a:r>
              <a:rPr lang="en-US" sz="800" dirty="0"/>
              <a:t>:</a:t>
            </a:r>
            <a:r>
              <a:rPr lang="en-US" sz="800" dirty="0" smtClean="0"/>
              <a:t> e.g. Portugal’s (Jan-June 2021) </a:t>
            </a:r>
            <a:r>
              <a:rPr lang="en-US" sz="800" dirty="0"/>
              <a:t>preliminary topics </a:t>
            </a:r>
            <a:r>
              <a:rPr lang="en-US" sz="800" dirty="0" smtClean="0"/>
              <a:t>will be added during Croatian Presidency. (Slovenia July-Dec. 2021, France Jan.-June 2022)</a:t>
            </a:r>
            <a:endParaRPr lang="fi-FI" sz="800" dirty="0"/>
          </a:p>
        </p:txBody>
      </p:sp>
      <p:sp>
        <p:nvSpPr>
          <p:cNvPr id="6" name="Tekstiruutu 5"/>
          <p:cNvSpPr txBox="1"/>
          <p:nvPr/>
        </p:nvSpPr>
        <p:spPr>
          <a:xfrm flipH="1">
            <a:off x="79150" y="77892"/>
            <a:ext cx="6797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Rolling </a:t>
            </a:r>
            <a:r>
              <a:rPr lang="en-US" sz="1100" b="1" dirty="0" err="1" smtClean="0"/>
              <a:t>Programme</a:t>
            </a:r>
            <a:r>
              <a:rPr lang="en-US" sz="1100" b="1" dirty="0" smtClean="0"/>
              <a:t>: Preliminary topics for </a:t>
            </a:r>
            <a:r>
              <a:rPr lang="en-US" sz="1100" b="1" dirty="0"/>
              <a:t>the European Public Administration Network</a:t>
            </a:r>
            <a:endParaRPr lang="fi-FI" sz="1100" b="1" dirty="0"/>
          </a:p>
        </p:txBody>
      </p:sp>
    </p:spTree>
    <p:extLst>
      <p:ext uri="{BB962C8B-B14F-4D97-AF65-F5344CB8AC3E}">
        <p14:creationId xmlns:p14="http://schemas.microsoft.com/office/powerpoint/2010/main" val="41498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tioneuvosto-kalvot-FI">
  <a:themeElements>
    <a:clrScheme name="VN">
      <a:dk1>
        <a:srgbClr val="000000"/>
      </a:dk1>
      <a:lt1>
        <a:srgbClr val="FFFFFF"/>
      </a:lt1>
      <a:dk2>
        <a:srgbClr val="365ABD"/>
      </a:dk2>
      <a:lt2>
        <a:srgbClr val="FFFFFF"/>
      </a:lt2>
      <a:accent1>
        <a:srgbClr val="365ABD"/>
      </a:accent1>
      <a:accent2>
        <a:srgbClr val="002060"/>
      </a:accent2>
      <a:accent3>
        <a:srgbClr val="00A9E0"/>
      </a:accent3>
      <a:accent4>
        <a:srgbClr val="DA2723"/>
      </a:accent4>
      <a:accent5>
        <a:srgbClr val="F7AD29"/>
      </a:accent5>
      <a:accent6>
        <a:srgbClr val="9264BD"/>
      </a:accent6>
      <a:hlink>
        <a:srgbClr val="00A9E0"/>
      </a:hlink>
      <a:folHlink>
        <a:srgbClr val="9264BD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96EF771BBF3C6946BC53D4313D7CF03C" ma:contentTypeVersion="3" ma:contentTypeDescription="Kampus asiakirja" ma:contentTypeScope="" ma:versionID="239b93e3bf421cb5a8740f3ab395ac36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c0ca8895fead880c36c2b78cedda4868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5c5a8774-0a50-4291-8d3a-743c273c0f2a}" ma:internalName="TaxCatchAll" ma:showField="CatchAllData" ma:web="2626ebd1-c904-495d-aaa2-5cbb38104b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5c5a8774-0a50-4291-8d3a-743c273c0f2a}" ma:internalName="TaxCatchAllLabel" ma:readOnly="true" ma:showField="CatchAllDataLabel" ma:web="2626ebd1-c904-495d-aaa2-5cbb38104b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A8E41A-DF09-4B3B-B8A0-43881240F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1DAD53-B2FD-4667-B791-9A1D035830C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3721956-439B-4B55-9497-88BBDF6121A4}">
  <ds:schemaRefs>
    <ds:schemaRef ds:uri="http://purl.org/dc/elements/1.1/"/>
    <ds:schemaRef ds:uri="http://schemas.microsoft.com/office/2006/metadata/properties"/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97EC269-96BE-4D25-B2BB-FA2FFF6F73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Valtioneuvosto-kalvot-EN</Template>
  <TotalTime>1335</TotalTime>
  <Words>291</Words>
  <Application>Microsoft Office PowerPoint</Application>
  <PresentationFormat>On-screen Show (16:9)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Valtioneuvosto-kalvot-FI</vt:lpstr>
      <vt:lpstr>PowerPoint Presentation</vt:lpstr>
    </vt:vector>
  </TitlesOfParts>
  <Company>Suomen valtion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Priorities During the Finnish EUPAN Presidency</dc:title>
  <dc:creator>Nurmi Johanna</dc:creator>
  <cp:lastModifiedBy>Cristina Paladeanu</cp:lastModifiedBy>
  <cp:revision>141</cp:revision>
  <cp:lastPrinted>2017-08-17T10:32:54Z</cp:lastPrinted>
  <dcterms:created xsi:type="dcterms:W3CDTF">2019-03-01T13:47:59Z</dcterms:created>
  <dcterms:modified xsi:type="dcterms:W3CDTF">2019-05-28T13:36:13Z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0x010100B5FAB64B6C204DD994D3FAC0C34E2BFF0096EF771BBF3C6946BC53D4313D7CF03C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